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7" r:id="rId2"/>
    <p:sldMasterId id="2147483659" r:id="rId3"/>
    <p:sldMasterId id="2147483660" r:id="rId4"/>
  </p:sldMasterIdLst>
  <p:notesMasterIdLst>
    <p:notesMasterId r:id="rId19"/>
  </p:notesMasterIdLst>
  <p:handoutMasterIdLst>
    <p:handoutMasterId r:id="rId20"/>
  </p:handoutMasterIdLst>
  <p:sldIdLst>
    <p:sldId id="354" r:id="rId5"/>
    <p:sldId id="412" r:id="rId6"/>
    <p:sldId id="401" r:id="rId7"/>
    <p:sldId id="409" r:id="rId8"/>
    <p:sldId id="410" r:id="rId9"/>
    <p:sldId id="416" r:id="rId10"/>
    <p:sldId id="419" r:id="rId11"/>
    <p:sldId id="415" r:id="rId12"/>
    <p:sldId id="413" r:id="rId13"/>
    <p:sldId id="394" r:id="rId14"/>
    <p:sldId id="414" r:id="rId15"/>
    <p:sldId id="397" r:id="rId16"/>
    <p:sldId id="403" r:id="rId17"/>
    <p:sldId id="400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7465" autoAdjust="0"/>
  </p:normalViewPr>
  <p:slideViewPr>
    <p:cSldViewPr>
      <p:cViewPr varScale="1">
        <p:scale>
          <a:sx n="91" d="100"/>
          <a:sy n="91" d="100"/>
        </p:scale>
        <p:origin x="15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5" d="100"/>
          <a:sy n="125" d="100"/>
        </p:scale>
        <p:origin x="-295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811E09-F0B9-4D90-A897-44BA81EE0E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4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4BDD3C-CE82-4AF3-A008-BC1389FD06C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PowerPoint_Slide1.sldx"/><Relationship Id="rId4" Type="http://schemas.openxmlformats.org/officeDocument/2006/relationships/oleObject" Target="../embeddings/oleObject1.bin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BDD3C-CE82-4AF3-A008-BC1389FD06C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9200" y="2935288"/>
          <a:ext cx="4570413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Slide" r:id="rId5" imgW="4570388" imgH="3427437" progId="PowerPoint.Slide.12">
                  <p:embed/>
                </p:oleObj>
              </mc:Choice>
              <mc:Fallback>
                <p:oleObj name="Slide" r:id="rId5" imgW="4570388" imgH="3427437" progId="PowerPoint.Slide.12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35288"/>
                        <a:ext cx="4570413" cy="34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19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BDD3C-CE82-4AF3-A008-BC1389FD06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3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BDD3C-CE82-4AF3-A008-BC1389FD06C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2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BDD3C-CE82-4AF3-A008-BC1389FD06C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5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BDD3C-CE82-4AF3-A008-BC1389FD06C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6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ben_3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85900" y="1844675"/>
            <a:ext cx="6102350" cy="723900"/>
          </a:xfrm>
        </p:spPr>
        <p:txBody>
          <a:bodyPr/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6138" y="4338638"/>
            <a:ext cx="7380287" cy="560387"/>
          </a:xfrm>
        </p:spPr>
        <p:txBody>
          <a:bodyPr/>
          <a:lstStyle>
            <a:lvl1pPr marL="0" indent="0"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F9A64-AC45-4AC3-9A46-003F95F897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888" y="23813"/>
            <a:ext cx="21971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3813"/>
            <a:ext cx="6440488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D9B41-89AA-4BC0-901E-C537A1CAB6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F1CA4-0363-44AE-A747-CC1BE71A17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E17BDF-261E-41CE-8090-024C8787DE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7506" name="Picture 2" descr="\\nmerbsf\NMERB Logos\web\logopetrollettersize316cwe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877272"/>
            <a:ext cx="648073" cy="5988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33D4F-CFA7-4AE5-BE4B-BFD84BD12F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196975"/>
            <a:ext cx="4141787" cy="511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141788" cy="511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B2346-9A78-4BB0-8AA3-D6D9939C70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6F329-1E89-4995-A41A-64B5C93566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CC7DB-6D38-4BD9-9AC6-1ECDBACB38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573F9-090E-44D3-91D9-A85AB651F0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582BA-3661-4763-96F2-D7DE89365C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3D9E-8C03-4D5F-8518-A171CF95C1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D46D2-7E91-4935-BC29-9A1BD6CDAD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AA940-54B5-4E51-81CF-AD8391D106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888" y="23813"/>
            <a:ext cx="21971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3813"/>
            <a:ext cx="6440488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F7C25-34DB-4897-92A9-1DD5732B3B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B69FE-3FE3-4D08-9185-F94715A9D9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93B98-D94A-4291-9A69-A42ACF2469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62C45-B679-4DAE-B004-319C6F85B9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196975"/>
            <a:ext cx="4141787" cy="511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141788" cy="511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5543-4CA2-498E-91C5-81E915AE4C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35242-AC82-49AA-A6ED-A3F9096BD6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0F6ED-2F43-4B05-9347-47D364CEF9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B9EE6-EFF9-4BE3-A9AD-2099456CDD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51A3-6F6C-466A-A07F-77190EF913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83F02-44BD-40DC-965B-BA63EC7E8E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C0B10-416F-4818-A940-E7BAB701B5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3164C-1590-40DA-8B87-64D257DB03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888" y="23813"/>
            <a:ext cx="21971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3813"/>
            <a:ext cx="6440488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83743-9DC6-471C-A305-32418669890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196975"/>
            <a:ext cx="4141787" cy="511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141788" cy="5113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9E9FE-999F-4B7A-8553-D241430D55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BF142-082D-43FF-8AD8-B7BB40B714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45110-AF68-425A-A7FD-8954615853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F4197-095D-40F6-AF5E-33DA209C39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548D1-98E2-4075-8D4B-8023523E3D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8EF74-4F8D-4A69-A33E-C2B8B9E5CE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 descr="ben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24" name="Picture 28" descr="M62FB&amp;F004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7988" y="6557963"/>
            <a:ext cx="10810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dirty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6313" y="6557963"/>
            <a:ext cx="4651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7963"/>
            <a:ext cx="6048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E693793-B77A-4021-8783-AD814F5D79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013" y="1196975"/>
            <a:ext cx="84359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0" y="23813"/>
            <a:ext cx="82438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ben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7267" name="Picture 3" descr="M62FB&amp;F004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7988" y="6557963"/>
            <a:ext cx="10810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dirty="0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6313" y="6557963"/>
            <a:ext cx="4651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7963"/>
            <a:ext cx="6048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80ACCA9-328B-4941-B0FC-E78C5E9ADC3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013" y="1196975"/>
            <a:ext cx="84359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67273" name="Picture 9" descr="M62FB&amp;F004W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7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23813"/>
            <a:ext cx="82438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2" grpId="0"/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ben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9315" name="Picture 3" descr="M62FB&amp;F004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9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7988" y="6557963"/>
            <a:ext cx="10810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dirty="0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6313" y="6557963"/>
            <a:ext cx="4651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7963"/>
            <a:ext cx="6048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1B12204-21CB-44D2-9D25-9733939D2FB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4013" y="1196975"/>
            <a:ext cx="84359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69321" name="Picture 9" descr="M62FB&amp;F004W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93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23813"/>
            <a:ext cx="82438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/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74436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74437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74438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74439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74440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74441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74442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74443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100" dirty="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 dirty="0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 dirty="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 dirty="0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 dirty="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2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Senate Finance Committee</a:t>
            </a:r>
            <a:b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Wednesday, February 8, 2017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7920880" cy="2880320"/>
          </a:xfrm>
        </p:spPr>
        <p:txBody>
          <a:bodyPr/>
          <a:lstStyle/>
          <a:p>
            <a:r>
              <a:rPr lang="en-US" b="1" dirty="0" smtClean="0"/>
              <a:t>ERB Update</a:t>
            </a:r>
          </a:p>
          <a:p>
            <a:r>
              <a:rPr lang="en-US" sz="2000" dirty="0" smtClean="0"/>
              <a:t>Jan Goodwin, Executive Director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l"/>
            <a:r>
              <a:rPr lang="en-US" sz="2000" dirty="0" smtClean="0"/>
              <a:t>Mary Lou Cameron, Board Chair</a:t>
            </a:r>
          </a:p>
          <a:p>
            <a:pPr algn="l"/>
            <a:r>
              <a:rPr lang="en-US" sz="2000" dirty="0" smtClean="0"/>
              <a:t>H. Russell Goff, Board Vice Chair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ERB Actuarials at a Glance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12754D8-B9E0-4ADA-AED6-60C107CD6779}" type="slidenum">
              <a:rPr lang="en-US" smtClean="0">
                <a:latin typeface="Book Antiqua" pitchFamily="18" charset="0"/>
              </a:rPr>
              <a:pPr/>
              <a:t>10</a:t>
            </a:fld>
            <a:endParaRPr lang="en-US" dirty="0">
              <a:latin typeface="Book Antiqu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914633"/>
              </p:ext>
            </p:extLst>
          </p:nvPr>
        </p:nvGraphicFramePr>
        <p:xfrm>
          <a:off x="685799" y="2286000"/>
          <a:ext cx="7696200" cy="3210791"/>
        </p:xfrm>
        <a:graphic>
          <a:graphicData uri="http://schemas.openxmlformats.org/drawingml/2006/table">
            <a:tbl>
              <a:tblPr/>
              <a:tblGrid>
                <a:gridCol w="1850049"/>
                <a:gridCol w="1924050"/>
                <a:gridCol w="1924050"/>
                <a:gridCol w="1998051"/>
              </a:tblGrid>
              <a:tr h="5818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</a:rPr>
                        <a:t>Fiscal Year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</a:rPr>
                        <a:t>6/30/14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</a:rPr>
                        <a:t>6/30/15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</a:rPr>
                        <a:t>6/30/16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8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</a:rPr>
                        <a:t>UAAL</a:t>
                      </a: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$6.3B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$6.5B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$6.6B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Funded Ratio</a:t>
                      </a: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63.1%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63.7%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64.2%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Funding Period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42.1 years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43.2 years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Arial" pitchFamily="34" charset="0"/>
                        </a:rPr>
                        <a:t>44.9 years</a:t>
                      </a:r>
                      <a:endParaRPr lang="en-US" sz="1600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492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State’s fiscal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State fiscal situation threatens education budgets</a:t>
            </a:r>
          </a:p>
          <a:p>
            <a:pPr marL="0" indent="0"/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Fewer employees/shorter school year reduces contributions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7BDF-261E-41CE-8090-024C8787DE7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30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ERB Schedule of Contribution Rates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12754D8-B9E0-4ADA-AED6-60C107CD67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417315"/>
              </p:ext>
            </p:extLst>
          </p:nvPr>
        </p:nvGraphicFramePr>
        <p:xfrm>
          <a:off x="1371600" y="1225706"/>
          <a:ext cx="5210175" cy="490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Worksheet" r:id="rId4" imgW="6458008" imgH="6076976" progId="Excel.Sheet.12">
                  <p:embed/>
                </p:oleObj>
              </mc:Choice>
              <mc:Fallback>
                <p:oleObj name="Worksheet" r:id="rId4" imgW="6458008" imgH="6076976" progId="Excel.Shee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25706"/>
                        <a:ext cx="5210175" cy="4902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181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Fiscal Year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2016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Retiree Benefits by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7BDF-261E-41CE-8090-024C8787DE7C}" type="slidenum">
              <a:rPr lang="en-US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/>
              <a:t>13</a:t>
            </a:fld>
            <a:endParaRPr 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3" name="Picture 1" descr="\\ERBFILESERVER\UserData$\GregT\Pictures\NMCounties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053186" y="989258"/>
            <a:ext cx="4826610" cy="5417623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210477" y="6031832"/>
            <a:ext cx="354428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75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FY16 </a:t>
            </a:r>
            <a:r>
              <a:rPr lang="en-US" sz="975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Payroll: </a:t>
            </a:r>
            <a:r>
              <a:rPr lang="en-US" sz="975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$973,703,652 </a:t>
            </a:r>
            <a:endParaRPr lang="en-US" sz="975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75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 </a:t>
            </a:r>
            <a:r>
              <a:rPr lang="en-US" sz="975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Total:      $833,822,467          </a:t>
            </a:r>
            <a:r>
              <a:rPr lang="en-US" sz="975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(County benefits in Thousands $)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2262064" y="1462870"/>
            <a:ext cx="64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$37,787.6</a:t>
            </a:r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3557464" y="1462870"/>
            <a:ext cx="64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$20,623.6</a:t>
            </a:r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>
            <a:off x="4466491" y="1456801"/>
            <a:ext cx="64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$14,103.4</a:t>
            </a:r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>
            <a:off x="5342747" y="1403914"/>
            <a:ext cx="60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$5,728.7</a:t>
            </a:r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>
          <a:xfrm>
            <a:off x="6227961" y="1403914"/>
            <a:ext cx="60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$2,136.1</a:t>
            </a:r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>
          <a:xfrm>
            <a:off x="2396613" y="2382224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$16,311.4</a:t>
            </a:r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>
            <a:off x="3538942" y="2411295"/>
            <a:ext cx="658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$43,406.9</a:t>
            </a:r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5106571" y="2495179"/>
            <a:ext cx="679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$21,045.7</a:t>
            </a:r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>
            <a:off x="3877504" y="1715569"/>
            <a:ext cx="60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$6,471.4</a:t>
            </a:r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>
          <a:xfrm>
            <a:off x="5083278" y="2020867"/>
            <a:ext cx="60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$3,714.0</a:t>
            </a:r>
          </a:p>
        </p:txBody>
      </p:sp>
      <p:sp>
        <p:nvSpPr>
          <p:cNvPr id="53" name="TextBox 52"/>
          <p:cNvSpPr txBox="1">
            <a:spLocks noChangeAspect="1"/>
          </p:cNvSpPr>
          <p:nvPr/>
        </p:nvSpPr>
        <p:spPr>
          <a:xfrm>
            <a:off x="6016492" y="2099430"/>
            <a:ext cx="530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$682.7</a:t>
            </a: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2262064" y="3934875"/>
            <a:ext cx="64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$1,318.6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465379" y="3918628"/>
            <a:ext cx="707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$13,628.0</a:t>
            </a: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271107" y="3276064"/>
            <a:ext cx="657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$4,625.4</a:t>
            </a: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5158411" y="3019069"/>
            <a:ext cx="657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$2,531.4</a:t>
            </a: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6059243" y="2879938"/>
            <a:ext cx="657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$3,738.3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2645679" y="3032952"/>
            <a:ext cx="64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$6,070.1</a:t>
            </a: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3604852" y="2879938"/>
            <a:ext cx="736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$301,397.5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4215496" y="2533659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$44,918.3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3506760" y="3221743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$28,150.7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213541" y="3401818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$17,579.6</a:t>
            </a:r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>
            <a:off x="4622275" y="4134071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$9,480.9</a:t>
            </a:r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>
            <a:off x="5479843" y="4416677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$25,351.4</a:t>
            </a: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6146098" y="3810906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$12,002.8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6146097" y="4699805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$16,208.3</a:t>
            </a: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5453278" y="5224254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$22,789.5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3271724" y="4729176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$4,007.6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2291652" y="4917470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$16,839.3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2795395" y="5600945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$6,099.5</a:t>
            </a: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4266845" y="4975229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$18,637.4</a:t>
            </a: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3485425" y="5418232"/>
            <a:ext cx="712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$103,786.2</a:t>
            </a: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2129140" y="6105881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$1,661.5</a:t>
            </a: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412400" y="3597771"/>
            <a:ext cx="666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$987.0</a:t>
            </a:r>
          </a:p>
        </p:txBody>
      </p:sp>
    </p:spTree>
    <p:extLst>
      <p:ext uri="{BB962C8B-B14F-4D97-AF65-F5344CB8AC3E}">
        <p14:creationId xmlns:p14="http://schemas.microsoft.com/office/powerpoint/2010/main" val="791439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8048" y="0"/>
            <a:ext cx="8243888" cy="596875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Book Antiqua" pitchFamily="18" charset="0"/>
                <a:cs typeface="Calibri" pitchFamily="34" charset="0"/>
              </a:rPr>
              <a:t>ERB Contact Information:</a:t>
            </a:r>
            <a:endParaRPr lang="en-US" sz="3200" b="1" dirty="0">
              <a:latin typeface="Book Antiqua" pitchFamily="18" charset="0"/>
              <a:cs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6E17BDF-261E-41CE-8090-024C8787DE7C}" type="slidenum">
              <a:rPr lang="en-US" smtClean="0">
                <a:latin typeface="Book Antiqua" pitchFamily="18" charset="0"/>
                <a:cs typeface="Calibri" pitchFamily="34" charset="0"/>
              </a:rPr>
              <a:pPr/>
              <a:t>14</a:t>
            </a:fld>
            <a:endParaRPr lang="en-US" dirty="0">
              <a:latin typeface="Book Antiqua" pitchFamily="18" charset="0"/>
              <a:cs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3681" y="1371600"/>
            <a:ext cx="8064896" cy="4710113"/>
          </a:xfrm>
        </p:spPr>
        <p:txBody>
          <a:bodyPr anchor="ctr">
            <a:normAutofit/>
          </a:bodyPr>
          <a:lstStyle/>
          <a:p>
            <a:pPr algn="ctr" fontAlgn="t">
              <a:buNone/>
            </a:pPr>
            <a:r>
              <a:rPr lang="es-ES" sz="1500" b="1" dirty="0" smtClean="0">
                <a:latin typeface="Book Antiqua" pitchFamily="18" charset="0"/>
                <a:cs typeface="Calibri" pitchFamily="34" charset="0"/>
              </a:rPr>
              <a:t>Santa Fe</a:t>
            </a:r>
          </a:p>
          <a:p>
            <a:pPr algn="ctr" fontAlgn="t">
              <a:buNone/>
            </a:pPr>
            <a:r>
              <a:rPr lang="es-ES" sz="1300" dirty="0" smtClean="0">
                <a:latin typeface="Book Antiqua" pitchFamily="18" charset="0"/>
                <a:cs typeface="Calibri" pitchFamily="34" charset="0"/>
              </a:rPr>
              <a:t>701 Camino de Los Marquez </a:t>
            </a:r>
          </a:p>
          <a:p>
            <a:pPr algn="ctr" fontAlgn="t">
              <a:buNone/>
            </a:pPr>
            <a:r>
              <a:rPr lang="es-ES" sz="1300" dirty="0" smtClean="0">
                <a:latin typeface="Book Antiqua" pitchFamily="18" charset="0"/>
                <a:cs typeface="Calibri" pitchFamily="34" charset="0"/>
              </a:rPr>
              <a:t>PO Box 26129 </a:t>
            </a:r>
          </a:p>
          <a:p>
            <a:pPr algn="ctr" fontAlgn="t">
              <a:buNone/>
            </a:pPr>
            <a:r>
              <a:rPr lang="es-ES" sz="1300" dirty="0" smtClean="0">
                <a:latin typeface="Book Antiqua" pitchFamily="18" charset="0"/>
                <a:cs typeface="Calibri" pitchFamily="34" charset="0"/>
              </a:rPr>
              <a:t>Santa Fe, New Mexico 87502 </a:t>
            </a:r>
          </a:p>
          <a:p>
            <a:pPr algn="ctr" fontAlgn="t">
              <a:buNone/>
            </a:pPr>
            <a:r>
              <a:rPr lang="es-ES" sz="1300" dirty="0" smtClean="0">
                <a:latin typeface="Book Antiqua" pitchFamily="18" charset="0"/>
                <a:cs typeface="Calibri" pitchFamily="34" charset="0"/>
              </a:rPr>
              <a:t>Phone: (505) 827-8030 </a:t>
            </a:r>
          </a:p>
          <a:p>
            <a:pPr algn="ctr" fontAlgn="t">
              <a:buNone/>
            </a:pPr>
            <a:r>
              <a:rPr lang="es-ES" sz="1300" dirty="0" smtClean="0">
                <a:latin typeface="Book Antiqua" pitchFamily="18" charset="0"/>
                <a:cs typeface="Calibri" pitchFamily="34" charset="0"/>
              </a:rPr>
              <a:t>Fax: (505) 827-1855 </a:t>
            </a:r>
            <a:r>
              <a:rPr lang="es-ES" sz="1400" dirty="0" smtClean="0">
                <a:latin typeface="Book Antiqua" pitchFamily="18" charset="0"/>
              </a:rPr>
              <a:t/>
            </a:r>
            <a:br>
              <a:rPr lang="es-ES" sz="1400" dirty="0" smtClean="0">
                <a:latin typeface="Book Antiqua" pitchFamily="18" charset="0"/>
              </a:rPr>
            </a:br>
            <a:endParaRPr lang="es-ES" sz="1400" dirty="0" smtClean="0">
              <a:latin typeface="Book Antiqua" pitchFamily="18" charset="0"/>
            </a:endParaRPr>
          </a:p>
          <a:p>
            <a:pPr algn="ctr" fontAlgn="t">
              <a:buNone/>
            </a:pPr>
            <a:r>
              <a:rPr lang="en-US" sz="1500" b="1" dirty="0" smtClean="0">
                <a:latin typeface="Book Antiqua" pitchFamily="18" charset="0"/>
                <a:cs typeface="Calibri" pitchFamily="34" charset="0"/>
              </a:rPr>
              <a:t>Albuquerque </a:t>
            </a:r>
          </a:p>
          <a:p>
            <a:pPr algn="ctr" fontAlgn="t">
              <a:buNone/>
            </a:pPr>
            <a:r>
              <a:rPr lang="en-US" sz="1300" dirty="0" smtClean="0">
                <a:latin typeface="Book Antiqua" pitchFamily="18" charset="0"/>
                <a:cs typeface="Calibri" pitchFamily="34" charset="0"/>
              </a:rPr>
              <a:t>6201 Uptown Blvd. NE, Suite 204 </a:t>
            </a:r>
          </a:p>
          <a:p>
            <a:pPr algn="ctr" fontAlgn="t">
              <a:buNone/>
            </a:pPr>
            <a:r>
              <a:rPr lang="en-US" sz="1300" dirty="0" smtClean="0">
                <a:latin typeface="Book Antiqua" pitchFamily="18" charset="0"/>
                <a:cs typeface="Calibri" pitchFamily="34" charset="0"/>
              </a:rPr>
              <a:t>Albuquerque, NM 87110</a:t>
            </a:r>
          </a:p>
          <a:p>
            <a:pPr algn="ctr" fontAlgn="t">
              <a:buNone/>
            </a:pPr>
            <a:r>
              <a:rPr lang="en-US" sz="1300" dirty="0" smtClean="0">
                <a:latin typeface="Book Antiqua" pitchFamily="18" charset="0"/>
                <a:cs typeface="Calibri" pitchFamily="34" charset="0"/>
              </a:rPr>
              <a:t>Phone: (505) 888-1560 </a:t>
            </a:r>
          </a:p>
          <a:p>
            <a:pPr algn="ctr" fontAlgn="t">
              <a:buNone/>
            </a:pPr>
            <a:r>
              <a:rPr lang="en-US" sz="1300" dirty="0" smtClean="0">
                <a:latin typeface="Book Antiqua" pitchFamily="18" charset="0"/>
                <a:cs typeface="Calibri" pitchFamily="34" charset="0"/>
              </a:rPr>
              <a:t>Fax: (505) 830-2976 </a:t>
            </a:r>
            <a:r>
              <a:rPr lang="en-US" sz="1300" dirty="0" smtClean="0">
                <a:latin typeface="Book Antiqua" pitchFamily="18" charset="0"/>
              </a:rPr>
              <a:t/>
            </a:r>
            <a:br>
              <a:rPr lang="en-US" sz="1300" dirty="0" smtClean="0">
                <a:latin typeface="Book Antiqua" pitchFamily="18" charset="0"/>
              </a:rPr>
            </a:br>
            <a:endParaRPr lang="en-US" sz="1300" dirty="0" smtClean="0">
              <a:latin typeface="Book Antiqua" pitchFamily="18" charset="0"/>
            </a:endParaRPr>
          </a:p>
          <a:p>
            <a:pPr algn="ctr" fontAlgn="t">
              <a:buNone/>
            </a:pPr>
            <a:r>
              <a:rPr lang="es-ES" sz="1300" dirty="0" smtClean="0">
                <a:latin typeface="Book Antiqua" pitchFamily="18" charset="0"/>
                <a:cs typeface="Calibri" pitchFamily="34" charset="0"/>
              </a:rPr>
              <a:t>Toll Free: 1-866-691-2345</a:t>
            </a:r>
          </a:p>
          <a:p>
            <a:pPr algn="ctr" fontAlgn="t">
              <a:buNone/>
            </a:pPr>
            <a:r>
              <a:rPr lang="es-ES" sz="1300" dirty="0" smtClean="0">
                <a:latin typeface="Book Antiqua" pitchFamily="18" charset="0"/>
                <a:cs typeface="Calibri" pitchFamily="34" charset="0"/>
              </a:rPr>
              <a:t>Member Help Email: </a:t>
            </a:r>
            <a:r>
              <a:rPr lang="en-US" sz="1300" u="sng" dirty="0" smtClean="0">
                <a:latin typeface="Book Antiqua" pitchFamily="18" charset="0"/>
                <a:cs typeface="Calibri" pitchFamily="34" charset="0"/>
              </a:rPr>
              <a:t>ERB-MemberHelp@state.nm.us</a:t>
            </a:r>
          </a:p>
          <a:p>
            <a:pPr algn="ctr" fontAlgn="t">
              <a:buNone/>
            </a:pPr>
            <a:r>
              <a:rPr lang="en-US" sz="1300" dirty="0" smtClean="0">
                <a:latin typeface="Book Antiqua" pitchFamily="18" charset="0"/>
                <a:cs typeface="Calibri" pitchFamily="34" charset="0"/>
              </a:rPr>
              <a:t>Website: www.nmerb.org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45224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Brief update on agency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Challenging investment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Ability to hire and retain qualified investment professionals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Long-term sustainability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State fiscal situation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7BDF-261E-41CE-8090-024C8787DE7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17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update: ERB Highlights as of June 30, 2016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233753"/>
              </p:ext>
            </p:extLst>
          </p:nvPr>
        </p:nvGraphicFramePr>
        <p:xfrm>
          <a:off x="354013" y="1196975"/>
          <a:ext cx="843597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988"/>
                <a:gridCol w="42179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ERB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60,057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Retirees and Beneficiaries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45,797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Retiree Payroll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$973,703,652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 Contributions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$295,946,396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 Contributions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$396,988,557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 Contribution Refunds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$39,027,078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Member Payroll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$2,612,044,476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Participating Employers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ERB Net Assets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$11.5 billion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$21,972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Age at Retirement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61.51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7BDF-261E-41CE-8090-024C8787DE7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ERB’s December 31, 2016 Investment Performance, net of fees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0387"/>
            <a:ext cx="7696200" cy="55225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7BDF-261E-41CE-8090-024C8787DE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Total Fund Asset Growth Summary as of December 31, 2016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1143000"/>
            <a:ext cx="7548562" cy="5113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7BDF-261E-41CE-8090-024C8787DE7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66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Investment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Low return environment</a:t>
            </a:r>
          </a:p>
          <a:p>
            <a:pPr marL="0" indent="0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Mitigating factors: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Asset diversification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Cost efficient investment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7BDF-261E-41CE-8090-024C8787DE7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34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ERB’s Changing Asset Allocation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5" y="1196975"/>
            <a:ext cx="6907491" cy="5113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7BDF-261E-41CE-8090-024C8787DE7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27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Ability to Hire and Retain Investment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Continued strong investment performance requires appropriate staffing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Our salaries are no longer competitive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SB 29 will give more flexibility for investment staff salaries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EnnisKnupp Priority Recommendation #19: “Seek staffing autonomy to allow the ERB to fill all investment positions without being bound by state personnel office procurement practices.”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7BDF-261E-41CE-8090-024C8787DE7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28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Sustainability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Trends are going in the right direction</a:t>
            </a:r>
          </a:p>
          <a:p>
            <a:pPr marL="0" indent="0"/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Requires continued diligence by Board Experience studies every two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7BDF-261E-41CE-8090-024C8787DE7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43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ERB IPOC - 11-17-2014 Presentat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8D87"/>
      </a:accent1>
      <a:accent2>
        <a:srgbClr val="33CCCC"/>
      </a:accent2>
      <a:accent3>
        <a:srgbClr val="FFFFFF"/>
      </a:accent3>
      <a:accent4>
        <a:srgbClr val="000000"/>
      </a:accent4>
      <a:accent5>
        <a:srgbClr val="AAC5C3"/>
      </a:accent5>
      <a:accent6>
        <a:srgbClr val="2DB9B9"/>
      </a:accent6>
      <a:hlink>
        <a:srgbClr val="008D87"/>
      </a:hlink>
      <a:folHlink>
        <a:srgbClr val="00504C"/>
      </a:folHlink>
    </a:clrScheme>
    <a:fontScheme name="m62-black-wav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black-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waves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wave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waves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waves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 clean fresh corporate pattern 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8D87"/>
      </a:accent1>
      <a:accent2>
        <a:srgbClr val="33CCCC"/>
      </a:accent2>
      <a:accent3>
        <a:srgbClr val="FFFFFF"/>
      </a:accent3>
      <a:accent4>
        <a:srgbClr val="000000"/>
      </a:accent4>
      <a:accent5>
        <a:srgbClr val="AAC5C3"/>
      </a:accent5>
      <a:accent6>
        <a:srgbClr val="2DB9B9"/>
      </a:accent6>
      <a:hlink>
        <a:srgbClr val="008D87"/>
      </a:hlink>
      <a:folHlink>
        <a:srgbClr val="00504C"/>
      </a:folHlink>
    </a:clrScheme>
    <a:fontScheme name="1_14 clean fresh corporate patter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4 clean fresh corporate patter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clean fresh corporate patter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clean fresh corporate patter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clean fresh corporate patter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clean fresh corporate patter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clean fresh corporate patter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clean fresh corporate patter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clean fresh corporate patter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clean fresh corporate patter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clean fresh corporate patter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clean fresh corporate patter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clean fresh corporate patter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clean fresh corporate pattern template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clean fresh corporate patter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clean fresh corporate pattern template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clean fresh corporate pattern template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4 clean fresh corporate pattern 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8D87"/>
      </a:accent1>
      <a:accent2>
        <a:srgbClr val="33CCCC"/>
      </a:accent2>
      <a:accent3>
        <a:srgbClr val="FFFFFF"/>
      </a:accent3>
      <a:accent4>
        <a:srgbClr val="000000"/>
      </a:accent4>
      <a:accent5>
        <a:srgbClr val="AAC5C3"/>
      </a:accent5>
      <a:accent6>
        <a:srgbClr val="2DB9B9"/>
      </a:accent6>
      <a:hlink>
        <a:srgbClr val="008D87"/>
      </a:hlink>
      <a:folHlink>
        <a:srgbClr val="00504C"/>
      </a:folHlink>
    </a:clrScheme>
    <a:fontScheme name="2_14 clean fresh corporate patter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14 clean fresh corporate patter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4 clean fresh corporate patter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4 clean fresh corporate patter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4 clean fresh corporate patter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4 clean fresh corporate patter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4 clean fresh corporate patter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4 clean fresh corporate patter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4 clean fresh corporate patter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4 clean fresh corporate patter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4 clean fresh corporate patter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4 clean fresh corporate patter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4 clean fresh corporate patter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4 clean fresh corporate pattern template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4 clean fresh corporate patter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4 clean fresh corporate pattern template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4 clean fresh corporate pattern template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NMERB IPOC - 11-17-2014 Presentation</Template>
  <TotalTime>401</TotalTime>
  <Words>417</Words>
  <Application>Microsoft Office PowerPoint</Application>
  <PresentationFormat>On-screen Show (4:3)</PresentationFormat>
  <Paragraphs>164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Book Antiqua</vt:lpstr>
      <vt:lpstr>Calibri</vt:lpstr>
      <vt:lpstr>Courier New</vt:lpstr>
      <vt:lpstr>Neo Sans</vt:lpstr>
      <vt:lpstr>Times New Roman</vt:lpstr>
      <vt:lpstr>NMERB IPOC - 11-17-2014 Presentation</vt:lpstr>
      <vt:lpstr>1_14 clean fresh corporate pattern template</vt:lpstr>
      <vt:lpstr>2_14 clean fresh corporate pattern template</vt:lpstr>
      <vt:lpstr>1_It’s not the design of your template</vt:lpstr>
      <vt:lpstr>Slide</vt:lpstr>
      <vt:lpstr>Worksheet</vt:lpstr>
      <vt:lpstr>Senate Finance Committee Wednesday, February 8, 2017</vt:lpstr>
      <vt:lpstr>Pressing Issues</vt:lpstr>
      <vt:lpstr>Brief update: ERB Highlights as of June 30, 2016</vt:lpstr>
      <vt:lpstr>ERB’s December 31, 2016 Investment Performance, net of fees</vt:lpstr>
      <vt:lpstr>Total Fund Asset Growth Summary as of December 31, 2016</vt:lpstr>
      <vt:lpstr>Challenging Investment Environment</vt:lpstr>
      <vt:lpstr>ERB’s Changing Asset Allocation</vt:lpstr>
      <vt:lpstr>Ability to Hire and Retain Investment Staff</vt:lpstr>
      <vt:lpstr>Long-term Sustainability </vt:lpstr>
      <vt:lpstr>ERB Actuarials at a Glance</vt:lpstr>
      <vt:lpstr>State’s fiscal situation</vt:lpstr>
      <vt:lpstr>ERB Schedule of Contribution Rates</vt:lpstr>
      <vt:lpstr>Fiscal Year 2016 Retiree Benefits by County</vt:lpstr>
      <vt:lpstr>ERB Contact Information: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Investments and Pensions Oversight Committee Monday, November 17, 2014</dc:title>
  <dc:subject>MIC2307-14</dc:subject>
  <dc:creator>jang</dc:creator>
  <cp:lastModifiedBy>Jan Goodwin</cp:lastModifiedBy>
  <cp:revision>57</cp:revision>
  <cp:lastPrinted>2017-02-08T19:42:55Z</cp:lastPrinted>
  <dcterms:created xsi:type="dcterms:W3CDTF">2015-01-23T16:22:33Z</dcterms:created>
  <dcterms:modified xsi:type="dcterms:W3CDTF">2017-02-10T00:02:21Z</dcterms:modified>
</cp:coreProperties>
</file>